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53" autoAdjust="0"/>
    <p:restoredTop sz="94660"/>
  </p:normalViewPr>
  <p:slideViewPr>
    <p:cSldViewPr snapToGrid="0">
      <p:cViewPr varScale="1">
        <p:scale>
          <a:sx n="68" d="100"/>
          <a:sy n="68" d="100"/>
        </p:scale>
        <p:origin x="5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2663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054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13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664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092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316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216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292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765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3562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9055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856FD-E444-44F3-893F-E488E9BE3388}" type="datetimeFigureOut">
              <a:rPr lang="ko-KR" altLang="en-US" smtClean="0"/>
              <a:t>2016-06-02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AB4DA-3C45-4FDE-BA9B-23ABBCD646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79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Reinforcement Learning 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02875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altLang="ko-KR" dirty="0" smtClean="0"/>
              <a:t>Lecture</a:t>
            </a:r>
          </a:p>
          <a:p>
            <a:r>
              <a:rPr lang="en-US" altLang="ko-KR" dirty="0" smtClean="0"/>
              <a:t> 5 &amp; 6 &amp; 7</a:t>
            </a:r>
          </a:p>
          <a:p>
            <a:endParaRPr lang="en-US" altLang="ko-KR" dirty="0"/>
          </a:p>
          <a:p>
            <a:r>
              <a:rPr lang="en-US" altLang="ko-KR" dirty="0" err="1" smtClean="0"/>
              <a:t>Woong</a:t>
            </a:r>
            <a:r>
              <a:rPr lang="en-US" altLang="ko-KR" dirty="0" smtClean="0"/>
              <a:t> won, Lee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594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5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4524" t="38905" r="28333" b="15381"/>
          <a:stretch/>
        </p:blipFill>
        <p:spPr>
          <a:xfrm>
            <a:off x="2039073" y="1519598"/>
            <a:ext cx="8113854" cy="491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582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5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22738" t="41952" r="22262" b="25857"/>
          <a:stretch/>
        </p:blipFill>
        <p:spPr>
          <a:xfrm>
            <a:off x="838200" y="1940513"/>
            <a:ext cx="10276627" cy="37592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86971" y="1133454"/>
            <a:ext cx="7286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Q-learning </a:t>
            </a:r>
            <a:r>
              <a:rPr lang="en-US" altLang="ko-KR" sz="3600" b="1" dirty="0" err="1" smtClean="0"/>
              <a:t>Argorithm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194470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6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86971" y="1133454"/>
            <a:ext cx="728617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/>
              <a:t>But….</a:t>
            </a:r>
          </a:p>
          <a:p>
            <a:endParaRPr lang="en-US" altLang="ko-KR" sz="3600" dirty="0"/>
          </a:p>
          <a:p>
            <a:r>
              <a:rPr lang="en-US" altLang="ko-KR" sz="3600" dirty="0" smtClean="0"/>
              <a:t>For Large problem? </a:t>
            </a:r>
            <a:r>
              <a:rPr lang="en-US" altLang="ko-KR" sz="3600" dirty="0" err="1" smtClean="0"/>
              <a:t>nono</a:t>
            </a:r>
            <a:endParaRPr lang="en-US" altLang="ko-KR" sz="3600" dirty="0" smtClean="0"/>
          </a:p>
          <a:p>
            <a:r>
              <a:rPr lang="en-US" altLang="ko-KR" sz="3600" dirty="0" smtClean="0"/>
              <a:t>For Continuous? </a:t>
            </a:r>
            <a:r>
              <a:rPr lang="en-US" altLang="ko-KR" sz="3600" dirty="0" err="1" smtClean="0"/>
              <a:t>Nono</a:t>
            </a:r>
            <a:endParaRPr lang="en-US" altLang="ko-KR" sz="3600" dirty="0" smtClean="0"/>
          </a:p>
          <a:p>
            <a:endParaRPr lang="en-US" altLang="ko-KR" sz="3600" dirty="0"/>
          </a:p>
          <a:p>
            <a:r>
              <a:rPr lang="en-US" altLang="ko-KR" sz="3600" dirty="0" smtClean="0"/>
              <a:t>Then how??</a:t>
            </a:r>
          </a:p>
          <a:p>
            <a:pPr marL="571500" indent="-571500">
              <a:buFont typeface="Wingdings" panose="05000000000000000000" pitchFamily="2" charset="2"/>
              <a:buChar char="à"/>
            </a:pPr>
            <a:r>
              <a:rPr lang="en-US" altLang="ko-KR" sz="3600" dirty="0" smtClean="0">
                <a:sym typeface="Wingdings" panose="05000000000000000000" pitchFamily="2" charset="2"/>
              </a:rPr>
              <a:t>Function Approximation</a:t>
            </a:r>
          </a:p>
          <a:p>
            <a:pPr marL="571500" indent="-571500">
              <a:buFont typeface="Wingdings" panose="05000000000000000000" pitchFamily="2" charset="2"/>
              <a:buChar char="à"/>
            </a:pPr>
            <a:r>
              <a:rPr lang="en-US" altLang="ko-KR" sz="3600" dirty="0" smtClean="0">
                <a:sym typeface="Wingdings" panose="05000000000000000000" pitchFamily="2" charset="2"/>
              </a:rPr>
              <a:t>6</a:t>
            </a:r>
            <a:r>
              <a:rPr lang="ko-KR" altLang="en-US" sz="3600" dirty="0" smtClean="0">
                <a:sym typeface="Wingdings" panose="05000000000000000000" pitchFamily="2" charset="2"/>
              </a:rPr>
              <a:t>강 </a:t>
            </a:r>
            <a:r>
              <a:rPr lang="en-US" altLang="ko-KR" sz="3600" dirty="0" smtClean="0">
                <a:sym typeface="Wingdings" panose="05000000000000000000" pitchFamily="2" charset="2"/>
              </a:rPr>
              <a:t>: value function approx.</a:t>
            </a:r>
          </a:p>
          <a:p>
            <a:pPr marL="571500" indent="-571500">
              <a:buFont typeface="Wingdings" panose="05000000000000000000" pitchFamily="2" charset="2"/>
              <a:buChar char="à"/>
            </a:pPr>
            <a:r>
              <a:rPr lang="en-US" altLang="ko-KR" sz="3600" dirty="0" smtClean="0">
                <a:sym typeface="Wingdings" panose="05000000000000000000" pitchFamily="2" charset="2"/>
              </a:rPr>
              <a:t>7</a:t>
            </a:r>
            <a:r>
              <a:rPr lang="ko-KR" altLang="en-US" sz="3600" dirty="0" smtClean="0">
                <a:sym typeface="Wingdings" panose="05000000000000000000" pitchFamily="2" charset="2"/>
              </a:rPr>
              <a:t>강 </a:t>
            </a:r>
            <a:r>
              <a:rPr lang="en-US" altLang="ko-KR" sz="3600" dirty="0" smtClean="0">
                <a:sym typeface="Wingdings" panose="05000000000000000000" pitchFamily="2" charset="2"/>
              </a:rPr>
              <a:t>: policy gradient</a:t>
            </a:r>
            <a:r>
              <a:rPr lang="en-US" altLang="ko-KR" sz="3600" dirty="0" smtClean="0"/>
              <a:t> 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8328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6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44643" t="67857" r="36786" b="22809"/>
          <a:stretch/>
        </p:blipFill>
        <p:spPr>
          <a:xfrm>
            <a:off x="1825171" y="5254172"/>
            <a:ext cx="4082143" cy="128221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22500" t="36047" r="23155" b="16667"/>
          <a:stretch/>
        </p:blipFill>
        <p:spPr>
          <a:xfrm>
            <a:off x="736600" y="1427978"/>
            <a:ext cx="6625771" cy="36031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89372" y="2728686"/>
            <a:ext cx="40494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/>
              <a:t>with some weight parameter </a:t>
            </a:r>
          </a:p>
          <a:p>
            <a:r>
              <a:rPr lang="en-US" altLang="ko-KR" sz="2000" dirty="0" smtClean="0"/>
              <a:t>Approximate value function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b="1" dirty="0" smtClean="0"/>
              <a:t>Now update w!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 smtClean="0"/>
              <a:t>How??</a:t>
            </a:r>
          </a:p>
          <a:p>
            <a:r>
              <a:rPr lang="en-US" altLang="ko-KR" sz="2000" dirty="0" smtClean="0"/>
              <a:t>1. incremental methods</a:t>
            </a:r>
          </a:p>
          <a:p>
            <a:r>
              <a:rPr lang="en-US" altLang="ko-KR" sz="2000" dirty="0" smtClean="0"/>
              <a:t>2. batch methods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232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6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38200" y="1248229"/>
            <a:ext cx="40494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Gradient descent</a:t>
            </a:r>
            <a:r>
              <a:rPr lang="en-US" altLang="ko-KR" dirty="0" smtClean="0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21071" t="33952" r="43572" b="14048"/>
          <a:stretch/>
        </p:blipFill>
        <p:spPr>
          <a:xfrm>
            <a:off x="838200" y="1940513"/>
            <a:ext cx="4820818" cy="443125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516914" y="1248229"/>
            <a:ext cx="516708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What is J(w)?? Here, Mean squared error</a:t>
            </a:r>
          </a:p>
          <a:p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24524" t="42713" r="29405" b="16906"/>
          <a:stretch/>
        </p:blipFill>
        <p:spPr>
          <a:xfrm>
            <a:off x="6183086" y="1925337"/>
            <a:ext cx="5837026" cy="319754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10450286" y="4601029"/>
            <a:ext cx="1233714" cy="5218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503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6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38200" y="1219199"/>
            <a:ext cx="7188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What is feature vector?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 smtClean="0"/>
          </a:p>
          <a:p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rcRect l="18452" t="33143" r="17969" b="11000"/>
          <a:stretch/>
        </p:blipFill>
        <p:spPr>
          <a:xfrm>
            <a:off x="1003300" y="1940513"/>
            <a:ext cx="8284911" cy="454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5145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6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38200" y="1248229"/>
            <a:ext cx="404948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Feature vector!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43809" t="46333" r="39643" b="37096"/>
          <a:stretch/>
        </p:blipFill>
        <p:spPr>
          <a:xfrm>
            <a:off x="1161142" y="2126788"/>
            <a:ext cx="2932759" cy="183561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165600" y="4620984"/>
            <a:ext cx="71882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 smtClean="0"/>
          </a:p>
          <a:p>
            <a:r>
              <a:rPr lang="en-US" altLang="ko-KR" sz="1600" dirty="0" smtClean="0"/>
              <a:t>https://books.google.co.kr/books?id=URHolpWYP4oC&amp;lpg=PA66&amp;ots=bRrFeEWeGn&amp;dq=reinforcement%20learning%20feature%20vector&amp;hl=ko&amp;pg=PA66#v=onepage&amp;q&amp;f=true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27500" t="34905" r="30952" b="31191"/>
          <a:stretch/>
        </p:blipFill>
        <p:spPr>
          <a:xfrm>
            <a:off x="4165600" y="1868251"/>
            <a:ext cx="6716040" cy="342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6106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6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24167" t="33191" r="23690" b="10810"/>
          <a:stretch/>
        </p:blipFill>
        <p:spPr>
          <a:xfrm>
            <a:off x="551543" y="1204686"/>
            <a:ext cx="7546540" cy="506548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34147" t="77053" r="29405" b="16907"/>
          <a:stretch/>
        </p:blipFill>
        <p:spPr>
          <a:xfrm>
            <a:off x="7574174" y="5297714"/>
            <a:ext cx="4617826" cy="478310"/>
          </a:xfrm>
          <a:prstGeom prst="rect">
            <a:avLst/>
          </a:prstGeom>
        </p:spPr>
      </p:pic>
      <p:cxnSp>
        <p:nvCxnSpPr>
          <p:cNvPr id="10" name="직선 화살표 연결선 9"/>
          <p:cNvCxnSpPr/>
          <p:nvPr/>
        </p:nvCxnSpPr>
        <p:spPr>
          <a:xfrm flipH="1">
            <a:off x="7024914" y="5536869"/>
            <a:ext cx="740229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792014" y="4298900"/>
            <a:ext cx="41821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/>
              <a:t>리니어</a:t>
            </a:r>
            <a:r>
              <a:rPr lang="en-US" altLang="ko-KR" sz="4400" b="1" dirty="0" smtClean="0"/>
              <a:t>!!!!!!!!!!!</a:t>
            </a:r>
            <a:endParaRPr lang="ko-KR" alt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18527333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6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28691" t="49191" r="24762" b="14238"/>
          <a:stretch/>
        </p:blipFill>
        <p:spPr>
          <a:xfrm>
            <a:off x="232227" y="2566441"/>
            <a:ext cx="5675087" cy="278674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28453" t="37000" r="20000" b="11761"/>
          <a:stretch/>
        </p:blipFill>
        <p:spPr>
          <a:xfrm>
            <a:off x="5907314" y="2525486"/>
            <a:ext cx="6284686" cy="39043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2227" y="1364343"/>
            <a:ext cx="11713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Value function approximation                                 Action-value function approximation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93355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6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757713" y="1117601"/>
            <a:ext cx="67926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/>
              <a:t>Incremental x </a:t>
            </a:r>
            <a:r>
              <a:rPr lang="en-US" altLang="ko-KR" sz="3200" b="1" dirty="0" smtClean="0">
                <a:sym typeface="Wingdings" panose="05000000000000000000" pitchFamily="2" charset="2"/>
              </a:rPr>
              <a:t> batch methods?</a:t>
            </a:r>
            <a:endParaRPr lang="ko-KR" altLang="en-US" sz="32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23333" t="46714" r="25119" b="31381"/>
          <a:stretch/>
        </p:blipFill>
        <p:spPr>
          <a:xfrm>
            <a:off x="127976" y="2087470"/>
            <a:ext cx="6316367" cy="167755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25595" t="15667" r="29167" b="28333"/>
          <a:stretch/>
        </p:blipFill>
        <p:spPr>
          <a:xfrm>
            <a:off x="6342742" y="1842076"/>
            <a:ext cx="5849257" cy="452547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4457" y="5444223"/>
            <a:ext cx="5529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http://ml.informatik.uni-freiburg.de/_media/publications/langegabelriedmiller2011chapter.pdf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3431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5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65224"/>
            <a:ext cx="10515600" cy="5296535"/>
          </a:xfrm>
        </p:spPr>
        <p:txBody>
          <a:bodyPr/>
          <a:lstStyle/>
          <a:p>
            <a:r>
              <a:rPr lang="en-US" altLang="ko-KR" dirty="0" smtClean="0"/>
              <a:t>Model-free control</a:t>
            </a:r>
          </a:p>
          <a:p>
            <a:r>
              <a:rPr lang="en-US" altLang="ko-KR" dirty="0" smtClean="0"/>
              <a:t>Model free = unknown MDP</a:t>
            </a:r>
          </a:p>
          <a:p>
            <a:r>
              <a:rPr lang="en-US" altLang="ko-KR" dirty="0" smtClean="0"/>
              <a:t>Control = evaluate(value function) + improvement(policy)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smtClean="0"/>
              <a:t>Off-policy learning </a:t>
            </a:r>
            <a:r>
              <a:rPr lang="en-US" altLang="ko-KR" dirty="0" smtClean="0">
                <a:sym typeface="Wingdings" panose="05000000000000000000" pitchFamily="2" charset="2"/>
              </a:rPr>
              <a:t> Q-learning!!</a:t>
            </a: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23594" t="45500" r="27344" b="29000"/>
          <a:stretch/>
        </p:blipFill>
        <p:spPr>
          <a:xfrm>
            <a:off x="718566" y="2683764"/>
            <a:ext cx="8659196" cy="281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0500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6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8690" t="24238" r="23810" b="24715"/>
          <a:stretch/>
        </p:blipFill>
        <p:spPr>
          <a:xfrm>
            <a:off x="1378857" y="1335314"/>
            <a:ext cx="9233848" cy="512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282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Lecture </a:t>
            </a:r>
            <a:r>
              <a:rPr lang="en-US" altLang="ko-KR" b="1" dirty="0"/>
              <a:t>7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6191" t="17381" r="19286" b="9285"/>
          <a:stretch/>
        </p:blipFill>
        <p:spPr>
          <a:xfrm>
            <a:off x="838200" y="977900"/>
            <a:ext cx="6811573" cy="572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0654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Lecture </a:t>
            </a:r>
            <a:r>
              <a:rPr lang="en-US" altLang="ko-KR" b="1" dirty="0"/>
              <a:t>7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8200" y="1088571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/>
              <a:t>Stationary distribution</a:t>
            </a:r>
            <a:endParaRPr lang="ko-KR" altLang="en-US" sz="24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20596" t="18143" r="19047" b="17476"/>
          <a:stretch/>
        </p:blipFill>
        <p:spPr>
          <a:xfrm>
            <a:off x="838200" y="1660907"/>
            <a:ext cx="7358744" cy="4905828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567543" y="3077029"/>
            <a:ext cx="2728686" cy="2902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301999" y="6227464"/>
            <a:ext cx="2728686" cy="2902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237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Lecture </a:t>
            </a:r>
            <a:r>
              <a:rPr lang="en-US" altLang="ko-KR" b="1" dirty="0"/>
              <a:t>7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8200" y="1088571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/>
              <a:t>Stationary distribution</a:t>
            </a:r>
            <a:endParaRPr lang="ko-KR" altLang="en-US" sz="24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3572" t="33000" r="25119" b="12143"/>
          <a:stretch/>
        </p:blipFill>
        <p:spPr>
          <a:xfrm>
            <a:off x="838200" y="1660906"/>
            <a:ext cx="7397474" cy="494309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519886" y="2307771"/>
            <a:ext cx="3294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Eigen value, </a:t>
            </a:r>
            <a:r>
              <a:rPr lang="en-US" altLang="ko-KR" dirty="0" err="1" smtClean="0"/>
              <a:t>eigen</a:t>
            </a:r>
            <a:r>
              <a:rPr lang="en-US" altLang="ko-KR" dirty="0" smtClean="0"/>
              <a:t> vector</a:t>
            </a:r>
            <a:r>
              <a:rPr lang="ko-KR" altLang="en-US" dirty="0" smtClean="0"/>
              <a:t>와의</a:t>
            </a:r>
            <a:endParaRPr lang="en-US" altLang="ko-KR" dirty="0" smtClean="0"/>
          </a:p>
          <a:p>
            <a:r>
              <a:rPr lang="ko-KR" altLang="en-US" dirty="0" smtClean="0"/>
              <a:t>연관성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95056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Lecture </a:t>
            </a:r>
            <a:r>
              <a:rPr lang="en-US" altLang="ko-KR" b="1" dirty="0"/>
              <a:t>7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838200" y="1088571"/>
                <a:ext cx="4343400" cy="3041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b="1" dirty="0" smtClean="0"/>
                  <a:t>Score function</a:t>
                </a:r>
              </a:p>
              <a:p>
                <a:endParaRPr lang="en-US" altLang="ko-KR" sz="2400" b="1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𝒅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𝒍𝒐𝒈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𝒅𝒙</m:t>
                          </m:r>
                        </m:den>
                      </m:f>
                      <m:r>
                        <a:rPr lang="en-US" altLang="ko-KR" sz="2400" b="1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den>
                      </m:f>
                    </m:oMath>
                  </m:oMathPara>
                </a14:m>
                <a:endParaRPr lang="en-US" altLang="ko-KR" sz="2400" b="1" dirty="0" smtClean="0"/>
              </a:p>
              <a:p>
                <a:endParaRPr lang="en-US" altLang="ko-KR" sz="2400" b="1" i="1" dirty="0" smtClean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𝒅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𝒍𝒐𝒈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𝒅𝒙</m:t>
                          </m:r>
                        </m:den>
                      </m:f>
                      <m:r>
                        <a:rPr lang="en-US" altLang="ko-KR" sz="2400" b="1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′(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ko-KR" sz="2400" b="1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altLang="ko-KR" sz="2400" b="1" dirty="0" smtClean="0"/>
              </a:p>
              <a:p>
                <a:endParaRPr lang="ko-KR" altLang="en-US" sz="2400" b="1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088571"/>
                <a:ext cx="4343400" cy="3041410"/>
              </a:xfrm>
              <a:prstGeom prst="rect">
                <a:avLst/>
              </a:prstGeom>
              <a:blipFill rotWithShape="0">
                <a:blip r:embed="rId2"/>
                <a:stretch>
                  <a:fillRect l="-2247" t="-160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36786" t="58905" r="33214" b="26048"/>
          <a:stretch/>
        </p:blipFill>
        <p:spPr>
          <a:xfrm>
            <a:off x="838200" y="4501909"/>
            <a:ext cx="4575661" cy="143443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l="23929" t="74905" r="43571" b="19190"/>
          <a:stretch/>
        </p:blipFill>
        <p:spPr>
          <a:xfrm>
            <a:off x="5979884" y="1788113"/>
            <a:ext cx="5854533" cy="66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8329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Lecture </a:t>
            </a:r>
            <a:r>
              <a:rPr lang="en-US" altLang="ko-KR" b="1" dirty="0"/>
              <a:t>7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8199" y="1088571"/>
            <a:ext cx="795745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err="1" smtClean="0"/>
              <a:t>Softmax</a:t>
            </a:r>
            <a:r>
              <a:rPr lang="en-US" altLang="ko-KR" sz="2800" b="1" dirty="0" smtClean="0"/>
              <a:t> policy  </a:t>
            </a:r>
            <a:r>
              <a:rPr lang="en-US" altLang="ko-KR" sz="2800" b="1" dirty="0" smtClean="0">
                <a:sym typeface="Wingdings" panose="05000000000000000000" pitchFamily="2" charset="2"/>
              </a:rPr>
              <a:t> Gibbs distribution</a:t>
            </a:r>
            <a:endParaRPr lang="en-US" altLang="ko-KR" sz="2800" b="1" dirty="0" smtClean="0"/>
          </a:p>
          <a:p>
            <a:endParaRPr lang="en-US" altLang="ko-KR" sz="2400" b="1" dirty="0"/>
          </a:p>
          <a:p>
            <a:endParaRPr lang="ko-KR" altLang="en-US" sz="24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3214" t="28428" r="15239" b="23190"/>
          <a:stretch/>
        </p:blipFill>
        <p:spPr>
          <a:xfrm>
            <a:off x="687002" y="2286000"/>
            <a:ext cx="10817995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41272" t="53628" r="37777" b="38327"/>
          <a:stretch/>
        </p:blipFill>
        <p:spPr>
          <a:xfrm>
            <a:off x="687002" y="1566684"/>
            <a:ext cx="3265715" cy="78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592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Lecture </a:t>
            </a:r>
            <a:r>
              <a:rPr lang="en-US" altLang="ko-KR" b="1" dirty="0"/>
              <a:t>7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8199" y="1088571"/>
            <a:ext cx="641894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err="1" smtClean="0"/>
              <a:t>Softmax</a:t>
            </a:r>
            <a:r>
              <a:rPr lang="en-US" altLang="ko-KR" sz="2800" b="1" dirty="0" smtClean="0"/>
              <a:t> policy  </a:t>
            </a:r>
            <a:r>
              <a:rPr lang="en-US" altLang="ko-KR" sz="2800" b="1" dirty="0" smtClean="0">
                <a:sym typeface="Wingdings" panose="05000000000000000000" pitchFamily="2" charset="2"/>
              </a:rPr>
              <a:t> score function</a:t>
            </a:r>
            <a:endParaRPr lang="en-US" altLang="ko-KR" sz="2800" b="1" dirty="0" smtClean="0"/>
          </a:p>
          <a:p>
            <a:endParaRPr lang="en-US" altLang="ko-KR" sz="2400" b="1" dirty="0"/>
          </a:p>
          <a:p>
            <a:endParaRPr lang="ko-KR" altLang="en-US" sz="24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35476" t="69190" r="31666" b="24334"/>
          <a:stretch/>
        </p:blipFill>
        <p:spPr>
          <a:xfrm>
            <a:off x="838198" y="1719513"/>
            <a:ext cx="5121763" cy="63094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직사각형 7"/>
              <p:cNvSpPr/>
              <p:nvPr/>
            </p:nvSpPr>
            <p:spPr>
              <a:xfrm>
                <a:off x="838198" y="2461126"/>
                <a:ext cx="6484622" cy="28328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2400" i="1" dirty="0" smtClean="0">
                    <a:latin typeface="Cambria Math" panose="02040503050406030204" pitchFamily="18" charset="0"/>
                  </a:rPr>
                  <a:t>Gibbs distribution</a:t>
                </a:r>
              </a:p>
              <a:p>
                <a:endParaRPr lang="en-US" altLang="ko-KR" sz="2400" i="1" dirty="0" smtClean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sz="280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ko-KR" altLang="en-US" sz="280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ko-KR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sz="28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p>
                                <m:sSupPr>
                                  <m:ctrlPr>
                                    <a:rPr lang="en-US" altLang="ko-KR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altLang="ko-KR" sz="2800" b="0" i="1" smtClean="0">
                                      <a:latin typeface="Cambria Math" panose="02040503050406030204" pitchFamily="18" charset="0"/>
                                    </a:rPr>
                                    <m:t>ϕ</m:t>
                                  </m:r>
                                  <m:r>
                                    <a:rPr lang="en-US" altLang="ko-KR" sz="28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ko-KR" sz="28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altLang="ko-KR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ko-KR" sz="28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  <m:r>
                                    <a:rPr lang="en-US" altLang="ko-KR" sz="2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altLang="ko-KR" sz="2800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ko-KR" altLang="en-US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en-US" altLang="ko-KR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9"/>
                                </m:rPr>
                                <a:rPr lang="en-US" altLang="ko-KR" sz="28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altLang="ko-KR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8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p>
                                    <m:sSupPr>
                                      <m:ctrlPr>
                                        <a:rPr lang="en-US" altLang="ko-KR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altLang="ko-KR" sz="2800" b="0" i="1" smtClean="0">
                                          <a:latin typeface="Cambria Math" panose="02040503050406030204" pitchFamily="18" charset="0"/>
                                        </a:rPr>
                                        <m:t>ϕ</m:t>
                                      </m:r>
                                      <m:r>
                                        <a:rPr lang="en-US" altLang="ko-KR" sz="2800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altLang="ko-KR" sz="2800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  <m:r>
                                        <a:rPr lang="en-US" altLang="ko-KR" sz="28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altLang="ko-KR" sz="2800" b="0" i="1" smtClean="0">
                                          <a:latin typeface="Cambria Math" panose="02040503050406030204" pitchFamily="18" charset="0"/>
                                        </a:rPr>
                                        <m:t>𝑏</m:t>
                                      </m:r>
                                      <m:r>
                                        <a:rPr lang="en-US" altLang="ko-KR" sz="2800" b="0" i="1" smtClean="0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altLang="ko-KR" sz="2800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ko-KR" altLang="en-US" sz="2800" b="0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i="1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𝛻</m:t>
                        </m:r>
                      </m:e>
                      <m:sub>
                        <m:r>
                          <a:rPr lang="ko-KR" alt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𝑙𝑜𝑔</m:t>
                    </m:r>
                    <m:sSub>
                      <m:sSubPr>
                        <m:ctrlPr>
                          <a:rPr lang="en-US" altLang="ko-KR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240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ko-KR" altLang="en-US" sz="240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r>
                  <a:rPr lang="ko-KR" altLang="en-US" sz="2400" dirty="0" smtClean="0"/>
                  <a:t> </a:t>
                </a:r>
                <a:r>
                  <a:rPr lang="en-US" altLang="ko-KR" sz="2400" dirty="0" smtClean="0"/>
                  <a:t>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sz="2400" b="0" i="1" smtClean="0">
                        <a:latin typeface="Cambria Math" panose="02040503050406030204" pitchFamily="18" charset="0"/>
                      </a:rPr>
                      <m:t>ϕ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ko-KR" altLang="en-US" sz="2400" dirty="0" smtClean="0"/>
                  <a:t> </a:t>
                </a:r>
                <a:r>
                  <a:rPr lang="en-US" altLang="ko-KR" sz="2400" dirty="0" smtClean="0"/>
                  <a:t>-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ko-KR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ko-KR" altLang="en-US" sz="240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ko-KR" altLang="en-US" sz="240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l-GR" altLang="ko-KR" sz="2400" b="0" i="1" smtClean="0">
                            <a:latin typeface="Cambria Math" panose="02040503050406030204" pitchFamily="18" charset="0"/>
                          </a:rPr>
                          <m:t>ϕ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ko-KR" altLang="en-US" sz="2400" dirty="0"/>
              </a:p>
            </p:txBody>
          </p:sp>
        </mc:Choice>
        <mc:Fallback>
          <p:sp>
            <p:nvSpPr>
              <p:cNvPr id="8" name="직사각형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8" y="2461126"/>
                <a:ext cx="6484622" cy="2832891"/>
              </a:xfrm>
              <a:prstGeom prst="rect">
                <a:avLst/>
              </a:prstGeom>
              <a:blipFill rotWithShape="0">
                <a:blip r:embed="rId3"/>
                <a:stretch>
                  <a:fillRect l="-1410" t="-1724" b="-3146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l="35476" t="69190" r="31666" b="24334"/>
          <a:stretch/>
        </p:blipFill>
        <p:spPr>
          <a:xfrm>
            <a:off x="722374" y="5404688"/>
            <a:ext cx="5121763" cy="63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939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Lecture </a:t>
            </a:r>
            <a:r>
              <a:rPr lang="en-US" altLang="ko-KR" b="1" dirty="0"/>
              <a:t>7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8199" y="1088571"/>
            <a:ext cx="64189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/>
              <a:t>Gaussian policy  </a:t>
            </a:r>
            <a:r>
              <a:rPr lang="en-US" altLang="ko-KR" sz="2800" b="1" dirty="0" smtClean="0">
                <a:sym typeface="Wingdings" panose="05000000000000000000" pitchFamily="2" charset="2"/>
              </a:rPr>
              <a:t> score function</a:t>
            </a:r>
          </a:p>
          <a:p>
            <a:endParaRPr lang="en-US" altLang="ko-KR" sz="2800" b="1" dirty="0">
              <a:sym typeface="Wingdings" panose="05000000000000000000" pitchFamily="2" charset="2"/>
            </a:endParaRPr>
          </a:p>
          <a:p>
            <a:r>
              <a:rPr lang="ko-KR" altLang="en-US" sz="2800" dirty="0" err="1" smtClean="0">
                <a:sym typeface="Wingdings" panose="05000000000000000000" pitchFamily="2" charset="2"/>
              </a:rPr>
              <a:t>가우시안</a:t>
            </a:r>
            <a:r>
              <a:rPr lang="ko-KR" altLang="en-US" sz="2800" dirty="0" smtClean="0">
                <a:sym typeface="Wingdings" panose="05000000000000000000" pitchFamily="2" charset="2"/>
              </a:rPr>
              <a:t> 분포 </a:t>
            </a:r>
            <a:r>
              <a:rPr lang="en-US" altLang="ko-KR" sz="2800" dirty="0" smtClean="0">
                <a:sym typeface="Wingdings" panose="05000000000000000000" pitchFamily="2" charset="2"/>
              </a:rPr>
              <a:t>= </a:t>
            </a:r>
            <a:r>
              <a:rPr lang="ko-KR" altLang="en-US" sz="2800" dirty="0" smtClean="0">
                <a:sym typeface="Wingdings" panose="05000000000000000000" pitchFamily="2" charset="2"/>
              </a:rPr>
              <a:t>정규분포</a:t>
            </a:r>
            <a:endParaRPr lang="en-US" altLang="ko-KR" sz="2400" dirty="0" smtClean="0"/>
          </a:p>
          <a:p>
            <a:endParaRPr lang="en-US" altLang="ko-KR" sz="2400" b="1" dirty="0"/>
          </a:p>
          <a:p>
            <a:endParaRPr lang="ko-KR" altLang="en-US" sz="24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4524" t="39667" r="22976" b="25857"/>
          <a:stretch/>
        </p:blipFill>
        <p:spPr>
          <a:xfrm>
            <a:off x="838199" y="2575854"/>
            <a:ext cx="8647433" cy="354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2020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Lecture </a:t>
            </a:r>
            <a:r>
              <a:rPr lang="en-US" altLang="ko-KR" b="1" dirty="0"/>
              <a:t>7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8199" y="1088571"/>
            <a:ext cx="6418943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/>
              <a:t>Gaussian policy  </a:t>
            </a:r>
            <a:r>
              <a:rPr lang="en-US" altLang="ko-KR" sz="2800" b="1" dirty="0" smtClean="0">
                <a:sym typeface="Wingdings" panose="05000000000000000000" pitchFamily="2" charset="2"/>
              </a:rPr>
              <a:t> score function</a:t>
            </a:r>
          </a:p>
          <a:p>
            <a:endParaRPr lang="en-US" altLang="ko-KR" sz="2800" b="1" dirty="0">
              <a:sym typeface="Wingdings" panose="05000000000000000000" pitchFamily="2" charset="2"/>
            </a:endParaRPr>
          </a:p>
          <a:p>
            <a:endParaRPr lang="en-US" altLang="ko-KR" sz="2400" b="1" dirty="0"/>
          </a:p>
          <a:p>
            <a:endParaRPr lang="ko-KR" altLang="en-US" sz="24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59286" t="53000" r="15833" b="29476"/>
          <a:stretch/>
        </p:blipFill>
        <p:spPr>
          <a:xfrm>
            <a:off x="939799" y="1803441"/>
            <a:ext cx="4945902" cy="217714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939799" y="4136870"/>
                <a:ext cx="7538359" cy="27211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240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ko-KR" altLang="en-US" sz="240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r>
                  <a:rPr lang="ko-KR" altLang="en-US" sz="2400" dirty="0" smtClean="0"/>
                  <a:t> </a:t>
                </a:r>
                <a:r>
                  <a:rPr lang="en-US" altLang="ko-KR" sz="2400" dirty="0" smtClean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ko-KR" altLang="en-US" sz="2400" i="1" smtClean="0">
                            <a:latin typeface="Cambria Math" panose="02040503050406030204" pitchFamily="18" charset="0"/>
                          </a:rPr>
                          <m:t>𝜎</m:t>
                        </m:r>
                        <m:rad>
                          <m:radPr>
                            <m:degHide m:val="on"/>
                            <m:ctrlPr>
                              <a:rPr lang="ko-KR" altLang="en-US" sz="240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ko-KR" altLang="en-US" sz="24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</m:rad>
                      </m:den>
                    </m:f>
                    <m:sSup>
                      <m:sSupPr>
                        <m:ctrlPr>
                          <a:rPr lang="en-US" altLang="ko-KR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400" i="1" smtClean="0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(−</m:t>
                        </m:r>
                        <m:f>
                          <m:f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ko-KR" altLang="en-US" sz="2400" b="0" i="1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))</m:t>
                                </m:r>
                              </m:e>
                              <m:sup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ko-KR" altLang="en-US" sz="2400" b="0" i="1" smtClean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/>
                    </m:sSup>
                  </m:oMath>
                </a14:m>
                <a:endParaRPr lang="en-US" altLang="ko-KR" sz="2400" dirty="0" smtClean="0"/>
              </a:p>
              <a:p>
                <a:endParaRPr lang="en-US" altLang="ko-KR" sz="2400" dirty="0" smtClean="0"/>
              </a:p>
              <a:p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𝑙𝑜𝑔</m:t>
                    </m:r>
                    <m:sSub>
                      <m:sSubPr>
                        <m:ctrlPr>
                          <a:rPr lang="en-US" altLang="ko-KR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240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ko-KR" altLang="en-US" sz="240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r>
                  <a:rPr lang="ko-KR" altLang="en-US" sz="2400" dirty="0" smtClean="0"/>
                  <a:t> </a:t>
                </a:r>
                <a14:m>
                  <m:oMath xmlns:m="http://schemas.openxmlformats.org/officeDocument/2006/math">
                    <m:r>
                      <a:rPr lang="en-US" altLang="ko-KR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ko-KR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sz="2400" b="0" i="1" dirty="0" smtClean="0">
                            <a:latin typeface="Cambria Math" panose="02040503050406030204" pitchFamily="18" charset="0"/>
                          </a:rPr>
                          <m:t>𝑙𝑜𝑔𝑒</m:t>
                        </m:r>
                        <m:r>
                          <a:rPr lang="en-US" altLang="ko-KR" sz="2400" b="0" i="1" dirty="0" smtClean="0">
                            <a:latin typeface="Cambria Math" panose="02040503050406030204" pitchFamily="18" charset="0"/>
                          </a:rPr>
                          <m:t> ×</m:t>
                        </m:r>
                        <m:f>
                          <m:f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ko-KR" altLang="en-US" sz="2400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  <m:d>
                                      <m:dPr>
                                        <m:ctrlPr>
                                          <a:rPr lang="en-US" altLang="ko-KR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ko-KR" sz="24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  <m:sup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ko-KR" altLang="en-US" sz="2400" b="0" i="1" smtClean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𝑙𝑜𝑔</m:t>
                    </m:r>
                    <m:r>
                      <a:rPr lang="ko-KR" altLang="en-US" sz="2400" i="1" smtClean="0">
                        <a:latin typeface="Cambria Math" panose="02040503050406030204" pitchFamily="18" charset="0"/>
                      </a:rPr>
                      <m:t>𝜎</m:t>
                    </m:r>
                    <m:rad>
                      <m:radPr>
                        <m:degHide m:val="on"/>
                        <m:ctrlPr>
                          <a:rPr lang="ko-KR" altLang="en-US" sz="24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ko-KR" altLang="en-US" sz="24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rad>
                  </m:oMath>
                </a14:m>
                <a:endParaRPr lang="en-US" altLang="ko-KR" sz="2400" dirty="0" smtClean="0"/>
              </a:p>
              <a:p>
                <a:endParaRPr lang="en-US" altLang="ko-KR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𝛻</m:t>
                        </m:r>
                      </m:e>
                      <m:sub>
                        <m:r>
                          <a:rPr lang="ko-KR" alt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𝑙𝑜𝑔</m:t>
                    </m:r>
                    <m:sSub>
                      <m:sSubPr>
                        <m:ctrlPr>
                          <a:rPr lang="en-US" altLang="ko-KR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240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ko-KR" altLang="en-US" sz="240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r>
                  <a:rPr lang="ko-KR" altLang="en-US" sz="2400" dirty="0" smtClean="0"/>
                  <a:t> </a:t>
                </a:r>
                <a:r>
                  <a:rPr lang="en-US" altLang="ko-KR" sz="2400" dirty="0" smtClean="0"/>
                  <a:t>=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𝑙𝑜𝑔𝑒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 × </m:t>
                    </m:r>
                    <m:f>
                      <m:f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ko-KR" altLang="en-US" sz="2400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  <m:d>
                          <m:d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sty m:val="p"/>
                          </m:rPr>
                          <a:rPr lang="el-GR" altLang="ko-KR" sz="2400" b="0" i="1" smtClean="0">
                            <a:latin typeface="Cambria Math" panose="02040503050406030204" pitchFamily="18" charset="0"/>
                          </a:rPr>
                          <m:t>ϕ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ko-KR" altLang="en-US" sz="2400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ko-KR" altLang="en-US" sz="2400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9799" y="4136870"/>
                <a:ext cx="7538359" cy="2721130"/>
              </a:xfrm>
              <a:prstGeom prst="rect">
                <a:avLst/>
              </a:prstGeom>
              <a:blipFill rotWithShape="0">
                <a:blip r:embed="rId3"/>
                <a:stretch>
                  <a:fillRect b="-246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8443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5</a:t>
            </a:r>
            <a:endParaRPr lang="ko-KR" altLang="en-US" b="1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490" t="22889" r="21511" b="18175"/>
          <a:stretch/>
        </p:blipFill>
        <p:spPr>
          <a:xfrm>
            <a:off x="365759" y="1389887"/>
            <a:ext cx="8241743" cy="5059681"/>
          </a:xfrm>
          <a:prstGeom prst="rect">
            <a:avLst/>
          </a:prstGeom>
        </p:spPr>
      </p:pic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607502" y="2473177"/>
            <a:ext cx="3486962" cy="31700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two problems</a:t>
            </a:r>
          </a:p>
          <a:p>
            <a:r>
              <a:rPr lang="en-US" altLang="ko-KR" dirty="0"/>
              <a:t>1. </a:t>
            </a:r>
            <a:r>
              <a:rPr lang="en-US" altLang="ko-KR" dirty="0" smtClean="0"/>
              <a:t>Greedy </a:t>
            </a:r>
            <a:r>
              <a:rPr lang="en-US" altLang="ko-KR" dirty="0" smtClean="0">
                <a:sym typeface="Wingdings" panose="05000000000000000000" pitchFamily="2" charset="2"/>
              </a:rPr>
              <a:t> </a:t>
            </a:r>
            <a:r>
              <a:rPr lang="en-US" altLang="ko-KR" dirty="0" smtClean="0"/>
              <a:t>exploration </a:t>
            </a:r>
            <a:r>
              <a:rPr lang="en-US" altLang="ko-KR" dirty="0"/>
              <a:t>X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en-US" altLang="ko-KR" dirty="0"/>
              <a:t>if you act greedily all </a:t>
            </a:r>
            <a:r>
              <a:rPr lang="en-US" altLang="ko-KR" dirty="0" smtClean="0"/>
              <a:t>the time</a:t>
            </a:r>
            <a:r>
              <a:rPr lang="en-US" altLang="ko-KR" dirty="0"/>
              <a:t>, you don't </a:t>
            </a:r>
            <a:r>
              <a:rPr lang="en-US" altLang="ko-KR" dirty="0" err="1" smtClean="0"/>
              <a:t>garentee</a:t>
            </a:r>
            <a:r>
              <a:rPr lang="en-US" altLang="ko-KR" dirty="0" smtClean="0"/>
              <a:t> </a:t>
            </a:r>
            <a:r>
              <a:rPr lang="en-US" altLang="ko-KR" dirty="0"/>
              <a:t>the trajectories that you following explore entire state </a:t>
            </a:r>
            <a:r>
              <a:rPr lang="en-US" altLang="ko-KR" dirty="0" smtClean="0"/>
              <a:t>space</a:t>
            </a:r>
          </a:p>
          <a:p>
            <a:endParaRPr lang="en-US" altLang="ko-KR" dirty="0"/>
          </a:p>
          <a:p>
            <a:r>
              <a:rPr lang="en-US" altLang="ko-KR" dirty="0"/>
              <a:t>2. if use value function, how 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can </a:t>
            </a:r>
            <a:r>
              <a:rPr lang="en-US" altLang="ko-KR" dirty="0"/>
              <a:t>you model free? --&gt; 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action-value </a:t>
            </a:r>
            <a:r>
              <a:rPr lang="en-US" altLang="ko-KR" dirty="0"/>
              <a:t>function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0146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5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8705038" y="3188063"/>
                <a:ext cx="3486962" cy="120032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/>
                  <a:t>Greedy policy improvement</a:t>
                </a:r>
                <a:r>
                  <a:rPr lang="ko-KR" altLang="en-US" dirty="0" smtClean="0"/>
                  <a:t>가 아닌 </a:t>
                </a:r>
                <a14:m>
                  <m:oMath xmlns:m="http://schemas.openxmlformats.org/officeDocument/2006/math"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𝜀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𝑔𝑟𝑒𝑒𝑑𝑦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𝑝𝑜𝑙𝑖𝑐𝑦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ko-KR" b="0" i="1" dirty="0" smtClean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𝑖𝑚𝑝𝑟𝑜𝑣𝑒𝑚𝑒𝑛𝑡</m:t>
                    </m:r>
                  </m:oMath>
                </a14:m>
                <a:r>
                  <a:rPr lang="ko-KR" altLang="en-US" dirty="0" smtClean="0"/>
                  <a:t>를 함으로서 </a:t>
                </a:r>
                <a:r>
                  <a:rPr lang="en-US" altLang="ko-KR" dirty="0" smtClean="0"/>
                  <a:t>exploration</a:t>
                </a:r>
                <a:r>
                  <a:rPr lang="ko-KR" altLang="en-US" dirty="0" smtClean="0"/>
                  <a:t>의 문제를 해결</a:t>
                </a:r>
                <a:endParaRPr lang="ko-KR" altLang="en-US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05038" y="3188063"/>
                <a:ext cx="3486962" cy="1200329"/>
              </a:xfrm>
              <a:prstGeom prst="rect">
                <a:avLst/>
              </a:prstGeom>
              <a:blipFill rotWithShape="0">
                <a:blip r:embed="rId2"/>
                <a:stretch>
                  <a:fillRect l="-1394" t="-2513" b="-6533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18929" t="23857" r="27976" b="26047"/>
          <a:stretch/>
        </p:blipFill>
        <p:spPr>
          <a:xfrm>
            <a:off x="0" y="1233714"/>
            <a:ext cx="8663981" cy="510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0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5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705038" y="3188063"/>
            <a:ext cx="3486962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결국 우리가 원하는 건 </a:t>
            </a:r>
            <a:endParaRPr lang="en-US" altLang="ko-KR" dirty="0" smtClean="0"/>
          </a:p>
          <a:p>
            <a:r>
              <a:rPr lang="en-US" altLang="ko-KR" dirty="0" smtClean="0"/>
              <a:t>Deterministic policy</a:t>
            </a:r>
            <a:r>
              <a:rPr lang="ko-KR" altLang="en-US" dirty="0" smtClean="0"/>
              <a:t>이므로</a:t>
            </a:r>
            <a:endParaRPr lang="en-US" altLang="ko-KR" dirty="0" smtClean="0"/>
          </a:p>
          <a:p>
            <a:r>
              <a:rPr lang="ko-KR" altLang="en-US" dirty="0" smtClean="0"/>
              <a:t>이와 같이 </a:t>
            </a:r>
            <a:r>
              <a:rPr lang="en-US" altLang="ko-KR" dirty="0" smtClean="0"/>
              <a:t>GLIE</a:t>
            </a:r>
            <a:r>
              <a:rPr lang="ko-KR" altLang="en-US" dirty="0" smtClean="0"/>
              <a:t>하게 만들어준다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9218" t="23248" r="21562" b="13502"/>
          <a:stretch/>
        </p:blipFill>
        <p:spPr>
          <a:xfrm>
            <a:off x="0" y="977899"/>
            <a:ext cx="8705038" cy="581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71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5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156700" y="3442063"/>
            <a:ext cx="2921000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/>
              <a:t>Sampling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Update Q – values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Improve policy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8749" t="23333" r="24376" b="25000"/>
          <a:stretch/>
        </p:blipFill>
        <p:spPr>
          <a:xfrm>
            <a:off x="-1" y="977900"/>
            <a:ext cx="9017001" cy="511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55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5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92100" y="1181100"/>
            <a:ext cx="1087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MC Control </a:t>
            </a:r>
            <a:r>
              <a:rPr lang="en-US" altLang="ko-KR" sz="2000" b="1" dirty="0" smtClean="0">
                <a:sym typeface="Wingdings" panose="05000000000000000000" pitchFamily="2" charset="2"/>
              </a:rPr>
              <a:t> TD Control </a:t>
            </a:r>
            <a:r>
              <a:rPr lang="en-US" altLang="ko-KR" dirty="0" smtClean="0">
                <a:sym typeface="Wingdings" panose="05000000000000000000" pitchFamily="2" charset="2"/>
              </a:rPr>
              <a:t>(Lower variance, online(</a:t>
            </a:r>
            <a:r>
              <a:rPr lang="ko-KR" altLang="en-US" dirty="0" err="1" smtClean="0">
                <a:sym typeface="Wingdings" panose="05000000000000000000" pitchFamily="2" charset="2"/>
              </a:rPr>
              <a:t>바로바로</a:t>
            </a:r>
            <a:r>
              <a:rPr lang="ko-KR" altLang="en-US" dirty="0" smtClean="0">
                <a:sym typeface="Wingdings" panose="05000000000000000000" pitchFamily="2" charset="2"/>
              </a:rPr>
              <a:t> </a:t>
            </a:r>
            <a:r>
              <a:rPr lang="en-US" altLang="ko-KR" dirty="0" smtClean="0">
                <a:sym typeface="Wingdings" panose="05000000000000000000" pitchFamily="2" charset="2"/>
              </a:rPr>
              <a:t>improve), </a:t>
            </a:r>
            <a:r>
              <a:rPr lang="en-US" altLang="ko-KR" dirty="0" err="1" smtClean="0">
                <a:sym typeface="Wingdings" panose="05000000000000000000" pitchFamily="2" charset="2"/>
              </a:rPr>
              <a:t>Imcomplete</a:t>
            </a:r>
            <a:r>
              <a:rPr lang="en-US" altLang="ko-KR" dirty="0" smtClean="0">
                <a:sym typeface="Wingdings" panose="05000000000000000000" pitchFamily="2" charset="2"/>
              </a:rPr>
              <a:t> sequence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26978" t="36167" r="27501" b="19333"/>
          <a:stretch/>
        </p:blipFill>
        <p:spPr>
          <a:xfrm>
            <a:off x="292100" y="1953771"/>
            <a:ext cx="4622800" cy="28244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92100" y="4966123"/>
            <a:ext cx="45212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SARSA </a:t>
            </a:r>
            <a:r>
              <a:rPr lang="ko-KR" altLang="en-US" dirty="0" smtClean="0"/>
              <a:t>하나마다 </a:t>
            </a:r>
            <a:r>
              <a:rPr lang="en-US" altLang="ko-KR" dirty="0" smtClean="0"/>
              <a:t>Q value</a:t>
            </a:r>
            <a:r>
              <a:rPr lang="ko-KR" altLang="en-US" dirty="0" smtClean="0"/>
              <a:t>를 </a:t>
            </a:r>
            <a:r>
              <a:rPr lang="en-US" altLang="ko-KR" dirty="0" smtClean="0"/>
              <a:t>update!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22917" t="41167" r="22812" b="25000"/>
          <a:stretch/>
        </p:blipFill>
        <p:spPr>
          <a:xfrm>
            <a:off x="4813300" y="1784410"/>
            <a:ext cx="7349924" cy="286379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027762" y="4873790"/>
            <a:ext cx="2921000" cy="1477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/>
              <a:t>Sampling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Update Q – values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Improve policy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 smtClean="0"/>
              <a:t>MC</a:t>
            </a:r>
            <a:r>
              <a:rPr lang="ko-KR" altLang="en-US" dirty="0" smtClean="0"/>
              <a:t>와의 차이점은 </a:t>
            </a:r>
            <a:r>
              <a:rPr lang="en-US" altLang="ko-KR" dirty="0" smtClean="0"/>
              <a:t>2</a:t>
            </a:r>
            <a:r>
              <a:rPr lang="ko-KR" altLang="en-US" dirty="0" smtClean="0"/>
              <a:t>번</a:t>
            </a:r>
            <a:r>
              <a:rPr lang="en-US" altLang="ko-KR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10324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5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0" y="1079500"/>
            <a:ext cx="12192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ym typeface="Wingdings" panose="05000000000000000000" pitchFamily="2" charset="2"/>
              </a:rPr>
              <a:t>  TD Control</a:t>
            </a:r>
            <a:br>
              <a:rPr lang="en-US" altLang="ko-KR" sz="3600" b="1" dirty="0" smtClean="0">
                <a:sym typeface="Wingdings" panose="05000000000000000000" pitchFamily="2" charset="2"/>
              </a:rPr>
            </a:br>
            <a:endParaRPr lang="en-US" altLang="ko-KR" sz="3600" b="1" dirty="0" smtClean="0">
              <a:sym typeface="Wingdings" panose="05000000000000000000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 smtClean="0">
                <a:sym typeface="Wingdings" panose="05000000000000000000" pitchFamily="2" charset="2"/>
              </a:rPr>
              <a:t>SARSA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sym typeface="Wingdings" panose="05000000000000000000" pitchFamily="2" charset="2"/>
              </a:rPr>
              <a:t>n</a:t>
            </a:r>
            <a:r>
              <a:rPr lang="en-US" altLang="ko-KR" sz="2800" dirty="0" smtClean="0">
                <a:sym typeface="Wingdings" panose="05000000000000000000" pitchFamily="2" charset="2"/>
              </a:rPr>
              <a:t>-step SARSA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 smtClean="0">
                <a:sym typeface="Wingdings" panose="05000000000000000000" pitchFamily="2" charset="2"/>
              </a:rPr>
              <a:t>Forward-view SARSA(</a:t>
            </a:r>
            <a:r>
              <a:rPr lang="el-GR" altLang="ko-KR" sz="2800" dirty="0" smtClean="0">
                <a:sym typeface="Wingdings" panose="05000000000000000000" pitchFamily="2" charset="2"/>
              </a:rPr>
              <a:t>λ</a:t>
            </a:r>
            <a:r>
              <a:rPr lang="en-US" altLang="ko-KR" sz="2800" dirty="0" smtClean="0">
                <a:sym typeface="Wingdings" panose="05000000000000000000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 smtClean="0"/>
              <a:t>Backward-view </a:t>
            </a:r>
            <a:r>
              <a:rPr lang="en-US" altLang="ko-KR" sz="2800" dirty="0" smtClean="0">
                <a:sym typeface="Wingdings" panose="05000000000000000000" pitchFamily="2" charset="2"/>
              </a:rPr>
              <a:t>SARSA(</a:t>
            </a:r>
            <a:r>
              <a:rPr lang="el-GR" altLang="ko-KR" sz="2800" dirty="0" smtClean="0">
                <a:sym typeface="Wingdings" panose="05000000000000000000" pitchFamily="2" charset="2"/>
              </a:rPr>
              <a:t>λ</a:t>
            </a:r>
            <a:r>
              <a:rPr lang="en-US" altLang="ko-KR" sz="2800" dirty="0" smtClean="0">
                <a:sym typeface="Wingdings" panose="05000000000000000000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>
              <a:sym typeface="Wingdings" panose="05000000000000000000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 smtClean="0">
              <a:sym typeface="Wingdings" panose="05000000000000000000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>
              <a:sym typeface="Wingdings" panose="05000000000000000000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 smtClean="0">
              <a:sym typeface="Wingdings" panose="05000000000000000000" pitchFamily="2" charset="2"/>
            </a:endParaRPr>
          </a:p>
          <a:p>
            <a:r>
              <a:rPr lang="en-US" altLang="ko-KR" sz="2800" dirty="0" smtClean="0">
                <a:sym typeface="Wingdings" panose="05000000000000000000" pitchFamily="2" charset="2"/>
              </a:rPr>
              <a:t>                                        </a:t>
            </a:r>
            <a:r>
              <a:rPr lang="en-US" altLang="ko-KR" sz="2800" dirty="0" err="1" smtClean="0">
                <a:sym typeface="Wingdings" panose="05000000000000000000" pitchFamily="2" charset="2"/>
              </a:rPr>
              <a:t>Eligiblity</a:t>
            </a:r>
            <a:r>
              <a:rPr lang="en-US" altLang="ko-KR" sz="2800" dirty="0" smtClean="0">
                <a:sym typeface="Wingdings" panose="05000000000000000000" pitchFamily="2" charset="2"/>
              </a:rPr>
              <a:t> traces</a:t>
            </a:r>
            <a:r>
              <a:rPr lang="ko-KR" altLang="en-US" sz="2800" dirty="0" smtClean="0">
                <a:sym typeface="Wingdings" panose="05000000000000000000" pitchFamily="2" charset="2"/>
              </a:rPr>
              <a:t>는 헷갈리니 한 번 더 볼 것           </a:t>
            </a:r>
            <a:endParaRPr lang="en-US" altLang="ko-KR" sz="2800" dirty="0" smtClean="0">
              <a:sym typeface="Wingdings" panose="05000000000000000000" pitchFamily="2" charset="2"/>
            </a:endParaRPr>
          </a:p>
          <a:p>
            <a:r>
              <a:rPr lang="en-US" altLang="ko-KR" sz="2800" dirty="0">
                <a:sym typeface="Wingdings" panose="05000000000000000000" pitchFamily="2" charset="2"/>
              </a:rPr>
              <a:t> </a:t>
            </a:r>
            <a:r>
              <a:rPr lang="en-US" altLang="ko-KR" sz="2800" dirty="0" smtClean="0">
                <a:sym typeface="Wingdings" panose="05000000000000000000" pitchFamily="2" charset="2"/>
              </a:rPr>
              <a:t>                                       Backward-view</a:t>
            </a:r>
            <a:r>
              <a:rPr lang="ko-KR" altLang="en-US" sz="2800" dirty="0" smtClean="0">
                <a:sym typeface="Wingdings" panose="05000000000000000000" pitchFamily="2" charset="2"/>
              </a:rPr>
              <a:t>는 곧 </a:t>
            </a:r>
            <a:r>
              <a:rPr lang="en-US" altLang="ko-KR" sz="2800" dirty="0" err="1" smtClean="0"/>
              <a:t>Eligiblity</a:t>
            </a:r>
            <a:r>
              <a:rPr lang="en-US" altLang="ko-KR" sz="2800" dirty="0" smtClean="0"/>
              <a:t> traces</a:t>
            </a:r>
            <a:endParaRPr lang="ko-KR" altLang="en-US" sz="2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8646" t="24167" r="20729" b="13666"/>
          <a:stretch/>
        </p:blipFill>
        <p:spPr>
          <a:xfrm>
            <a:off x="4800600" y="977900"/>
            <a:ext cx="73914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05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5313"/>
          </a:xfrm>
        </p:spPr>
        <p:txBody>
          <a:bodyPr/>
          <a:lstStyle/>
          <a:p>
            <a:r>
              <a:rPr lang="en-US" altLang="ko-KR" b="1" dirty="0" smtClean="0"/>
              <a:t>Review Lecture 5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0" y="965200"/>
            <a:ext cx="12192000" cy="127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612900" y="965200"/>
            <a:ext cx="901155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ym typeface="Wingdings" panose="05000000000000000000" pitchFamily="2" charset="2"/>
              </a:rPr>
              <a:t>  </a:t>
            </a:r>
            <a:r>
              <a:rPr lang="ko-KR" altLang="en-US" sz="2800" dirty="0" smtClean="0">
                <a:sym typeface="Wingdings" panose="05000000000000000000" pitchFamily="2" charset="2"/>
              </a:rPr>
              <a:t>지금까지는 </a:t>
            </a:r>
            <a:r>
              <a:rPr lang="en-US" altLang="ko-KR" sz="2800" dirty="0" smtClean="0">
                <a:sym typeface="Wingdings" panose="05000000000000000000" pitchFamily="2" charset="2"/>
              </a:rPr>
              <a:t>on-policy</a:t>
            </a:r>
          </a:p>
          <a:p>
            <a:r>
              <a:rPr lang="en-US" altLang="ko-KR" sz="2800" dirty="0">
                <a:sym typeface="Wingdings" panose="05000000000000000000" pitchFamily="2" charset="2"/>
              </a:rPr>
              <a:t> </a:t>
            </a:r>
            <a:r>
              <a:rPr lang="en-US" altLang="ko-KR" sz="2800" dirty="0" smtClean="0">
                <a:sym typeface="Wingdings" panose="05000000000000000000" pitchFamily="2" charset="2"/>
              </a:rPr>
              <a:t> </a:t>
            </a:r>
            <a:r>
              <a:rPr lang="ko-KR" altLang="en-US" sz="2800" dirty="0" smtClean="0">
                <a:sym typeface="Wingdings" panose="05000000000000000000" pitchFamily="2" charset="2"/>
              </a:rPr>
              <a:t>이제 </a:t>
            </a:r>
            <a:r>
              <a:rPr lang="en-US" altLang="ko-KR" sz="2800" dirty="0" smtClean="0">
                <a:sym typeface="Wingdings" panose="05000000000000000000" pitchFamily="2" charset="2"/>
              </a:rPr>
              <a:t>off-policy </a:t>
            </a:r>
            <a:r>
              <a:rPr lang="en-US" altLang="ko-KR" sz="3600" b="1" dirty="0" smtClean="0">
                <a:sym typeface="Wingdings" panose="05000000000000000000" pitchFamily="2" charset="2"/>
              </a:rPr>
              <a:t> Q-learning</a:t>
            </a:r>
          </a:p>
          <a:p>
            <a:endParaRPr lang="en-US" altLang="ko-KR" sz="3600" b="1" dirty="0">
              <a:sym typeface="Wingdings" panose="05000000000000000000" pitchFamily="2" charset="2"/>
            </a:endParaRPr>
          </a:p>
          <a:p>
            <a:endParaRPr lang="en-US" altLang="ko-KR" sz="3600" b="1" dirty="0" smtClean="0">
              <a:sym typeface="Wingdings" panose="05000000000000000000" pitchFamily="2" charset="2"/>
            </a:endParaRPr>
          </a:p>
          <a:p>
            <a:endParaRPr lang="en-US" altLang="ko-KR" sz="3600" b="1" dirty="0">
              <a:sym typeface="Wingdings" panose="05000000000000000000" pitchFamily="2" charset="2"/>
            </a:endParaRPr>
          </a:p>
          <a:p>
            <a:endParaRPr lang="en-US" altLang="ko-KR" sz="3600" b="1" dirty="0" smtClean="0">
              <a:sym typeface="Wingdings" panose="05000000000000000000" pitchFamily="2" charset="2"/>
            </a:endParaRPr>
          </a:p>
          <a:p>
            <a:endParaRPr lang="en-US" altLang="ko-KR" sz="3600" b="1" dirty="0">
              <a:sym typeface="Wingdings" panose="05000000000000000000" pitchFamily="2" charset="2"/>
            </a:endParaRPr>
          </a:p>
          <a:p>
            <a:endParaRPr lang="en-US" altLang="ko-KR" sz="3600" b="1" dirty="0" smtClean="0">
              <a:sym typeface="Wingdings" panose="05000000000000000000" pitchFamily="2" charset="2"/>
            </a:endParaRPr>
          </a:p>
          <a:p>
            <a:r>
              <a:rPr lang="ko-KR" altLang="en-US" sz="2400" dirty="0" smtClean="0">
                <a:sym typeface="Wingdings" panose="05000000000000000000" pitchFamily="2" charset="2"/>
              </a:rPr>
              <a:t>그니까 </a:t>
            </a:r>
            <a:r>
              <a:rPr lang="en-US" altLang="ko-KR" sz="2400" dirty="0" smtClean="0">
                <a:sym typeface="Wingdings" panose="05000000000000000000" pitchFamily="2" charset="2"/>
              </a:rPr>
              <a:t>Q-value</a:t>
            </a:r>
            <a:r>
              <a:rPr lang="ko-KR" altLang="en-US" sz="2400" dirty="0" smtClean="0">
                <a:sym typeface="Wingdings" panose="05000000000000000000" pitchFamily="2" charset="2"/>
              </a:rPr>
              <a:t>를 </a:t>
            </a:r>
            <a:r>
              <a:rPr lang="en-US" altLang="ko-KR" sz="2400" dirty="0" smtClean="0">
                <a:sym typeface="Wingdings" panose="05000000000000000000" pitchFamily="2" charset="2"/>
              </a:rPr>
              <a:t>update</a:t>
            </a:r>
            <a:r>
              <a:rPr lang="ko-KR" altLang="en-US" sz="2400" dirty="0" smtClean="0">
                <a:sym typeface="Wingdings" panose="05000000000000000000" pitchFamily="2" charset="2"/>
              </a:rPr>
              <a:t>할 때는 </a:t>
            </a:r>
            <a:r>
              <a:rPr lang="en-US" altLang="ko-KR" sz="2400" dirty="0" smtClean="0">
                <a:sym typeface="Wingdings" panose="05000000000000000000" pitchFamily="2" charset="2"/>
              </a:rPr>
              <a:t>greedy, </a:t>
            </a:r>
            <a:r>
              <a:rPr lang="ko-KR" altLang="en-US" sz="2400" dirty="0" smtClean="0">
                <a:sym typeface="Wingdings" panose="05000000000000000000" pitchFamily="2" charset="2"/>
              </a:rPr>
              <a:t>움직일 때는 </a:t>
            </a:r>
            <a:r>
              <a:rPr lang="en-US" altLang="ko-KR" sz="2400" dirty="0" smtClean="0">
                <a:sym typeface="Wingdings" panose="05000000000000000000" pitchFamily="2" charset="2"/>
              </a:rPr>
              <a:t>ε-greedy</a:t>
            </a:r>
          </a:p>
          <a:p>
            <a:endParaRPr lang="en-US" altLang="ko-KR" sz="2400" dirty="0">
              <a:sym typeface="Wingdings" panose="05000000000000000000" pitchFamily="2" charset="2"/>
            </a:endParaRPr>
          </a:p>
          <a:p>
            <a:r>
              <a:rPr lang="ko-KR" altLang="en-US" sz="2400" dirty="0" smtClean="0">
                <a:sym typeface="Wingdings" panose="05000000000000000000" pitchFamily="2" charset="2"/>
              </a:rPr>
              <a:t>왜 이렇게</a:t>
            </a:r>
            <a:r>
              <a:rPr lang="en-US" altLang="ko-KR" sz="2400" dirty="0" smtClean="0">
                <a:sym typeface="Wingdings" panose="05000000000000000000" pitchFamily="2" charset="2"/>
              </a:rPr>
              <a:t>??</a:t>
            </a:r>
            <a:endParaRPr lang="en-US" altLang="ko-KR" sz="2800" dirty="0">
              <a:sym typeface="Wingdings" panose="05000000000000000000" pitchFamily="2" charset="2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24063" t="39667" r="21666" b="26833"/>
          <a:stretch/>
        </p:blipFill>
        <p:spPr>
          <a:xfrm>
            <a:off x="1943100" y="2241573"/>
            <a:ext cx="8064500" cy="311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668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384</Words>
  <Application>Microsoft Office PowerPoint</Application>
  <PresentationFormat>와이드스크린</PresentationFormat>
  <Paragraphs>149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3" baseType="lpstr">
      <vt:lpstr>맑은 고딕</vt:lpstr>
      <vt:lpstr>Arial</vt:lpstr>
      <vt:lpstr>Cambria Math</vt:lpstr>
      <vt:lpstr>Wingdings</vt:lpstr>
      <vt:lpstr>Office 테마</vt:lpstr>
      <vt:lpstr>Reinforcement Learning </vt:lpstr>
      <vt:lpstr>Review Lecture 5</vt:lpstr>
      <vt:lpstr>Review Lecture 5</vt:lpstr>
      <vt:lpstr>Review Lecture 5</vt:lpstr>
      <vt:lpstr>Review Lecture 5</vt:lpstr>
      <vt:lpstr>Review Lecture 5</vt:lpstr>
      <vt:lpstr>Review Lecture 5</vt:lpstr>
      <vt:lpstr>Review Lecture 5</vt:lpstr>
      <vt:lpstr>Review Lecture 5</vt:lpstr>
      <vt:lpstr>Review Lecture 5</vt:lpstr>
      <vt:lpstr>Review Lecture 5</vt:lpstr>
      <vt:lpstr>Review Lecture 6</vt:lpstr>
      <vt:lpstr>Review Lecture 6</vt:lpstr>
      <vt:lpstr>Review Lecture 6</vt:lpstr>
      <vt:lpstr>Review Lecture 6</vt:lpstr>
      <vt:lpstr>Review Lecture 6</vt:lpstr>
      <vt:lpstr>Review Lecture 6</vt:lpstr>
      <vt:lpstr>Review Lecture 6</vt:lpstr>
      <vt:lpstr>Review Lecture 6</vt:lpstr>
      <vt:lpstr>Review Lecture 6</vt:lpstr>
      <vt:lpstr>Lecture 7</vt:lpstr>
      <vt:lpstr>Lecture 7</vt:lpstr>
      <vt:lpstr>Lecture 7</vt:lpstr>
      <vt:lpstr>Lecture 7</vt:lpstr>
      <vt:lpstr>Lecture 7</vt:lpstr>
      <vt:lpstr>Lecture 7</vt:lpstr>
      <vt:lpstr>Lecture 7</vt:lpstr>
      <vt:lpstr>Lecture 7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</dc:title>
  <dc:creator>Windows 사용자</dc:creator>
  <cp:lastModifiedBy>Windows 사용자</cp:lastModifiedBy>
  <cp:revision>34</cp:revision>
  <dcterms:created xsi:type="dcterms:W3CDTF">2016-06-02T06:08:14Z</dcterms:created>
  <dcterms:modified xsi:type="dcterms:W3CDTF">2016-06-02T12:45:07Z</dcterms:modified>
</cp:coreProperties>
</file>

<file path=docProps/thumbnail.jpeg>
</file>